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5143500" cx="9144000"/>
  <p:notesSz cx="6858000" cy="9144000"/>
  <p:embeddedFontLst>
    <p:embeddedFont>
      <p:font typeface="Proxima Nova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roximaNova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ProximaNova-regular.fnt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ProximaNova-italic.fntdata"/><Relationship Id="rId6" Type="http://schemas.openxmlformats.org/officeDocument/2006/relationships/slide" Target="slides/slide2.xml"/><Relationship Id="rId18" Type="http://schemas.openxmlformats.org/officeDocument/2006/relationships/font" Target="fonts/ProximaNova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Pedro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Jenny 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Sliding surface : shale layer 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ELISE 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Xiaolin village 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Shiaolin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Hsiaolin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Shape 11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Shape 50"/>
          <p:cNvSpPr txBox="1"/>
          <p:nvPr>
            <p:ph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hape 15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" name="Shape 16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Shape 2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Shape 42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pearmin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youtube.com/watch?v=U-bWMa_QPKQ" TargetMode="External"/><Relationship Id="rId10" Type="http://schemas.openxmlformats.org/officeDocument/2006/relationships/hyperlink" Target="https://www.youtube.com/watch?v=tWzzntkyIwQ" TargetMode="External"/><Relationship Id="rId13" Type="http://schemas.openxmlformats.org/officeDocument/2006/relationships/hyperlink" Target="https://www.youtube.com/watch?v=jYONmfgGoMI" TargetMode="External"/><Relationship Id="rId12" Type="http://schemas.openxmlformats.org/officeDocument/2006/relationships/hyperlink" Target="https://www.youtube.com/watch?v=U-bWMa_QPKQ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blogs.agu.org/landslideblog/2009/09/27/photos-and-text-from-a-visit-to-the-shiaolin-landslide-in-taiwan/" TargetMode="External"/><Relationship Id="rId4" Type="http://schemas.openxmlformats.org/officeDocument/2006/relationships/hyperlink" Target="https://link.springer.com/content/pdf/10.1007%2Fs10346-013-0394-4.pdf" TargetMode="External"/><Relationship Id="rId9" Type="http://schemas.openxmlformats.org/officeDocument/2006/relationships/hyperlink" Target="https://www.youtube.com/watch?v=tWzzntkyIwQ" TargetMode="External"/><Relationship Id="rId15" Type="http://schemas.openxmlformats.org/officeDocument/2006/relationships/hyperlink" Target="https://www.youtube.com/watch?v=D59xJBfj1Cc" TargetMode="External"/><Relationship Id="rId14" Type="http://schemas.openxmlformats.org/officeDocument/2006/relationships/hyperlink" Target="https://www.youtube.com/watch?v=jYONmfgGoMI" TargetMode="External"/><Relationship Id="rId16" Type="http://schemas.openxmlformats.org/officeDocument/2006/relationships/hyperlink" Target="https://www.youtube.com/watch?v=D59xJBfj1Cc" TargetMode="External"/><Relationship Id="rId5" Type="http://schemas.openxmlformats.org/officeDocument/2006/relationships/hyperlink" Target="https://link.springer.com/content/pdf/10.1007%2Fs10346-013-0394-4.pdf" TargetMode="External"/><Relationship Id="rId6" Type="http://schemas.openxmlformats.org/officeDocument/2006/relationships/hyperlink" Target="http://web.nchu.edu.tw/pweb/users/feng/research/9712.pdf" TargetMode="External"/><Relationship Id="rId7" Type="http://schemas.openxmlformats.org/officeDocument/2006/relationships/hyperlink" Target="http://web.nchu.edu.tw/pweb/users/feng/research/9712.pdf" TargetMode="External"/><Relationship Id="rId8" Type="http://schemas.openxmlformats.org/officeDocument/2006/relationships/hyperlink" Target="https://blogs.agu.org/landslideblog/2009/09/27/photos-and-text-from-a-visit-to-the-shiaolin-landslide-in-taiwan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youtube.com/watch?v=jYONmfgGoMI" TargetMode="External"/><Relationship Id="rId4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youtube.com/watch?v=U-bWMa_QPKQ" TargetMode="External"/><Relationship Id="rId4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15.png"/><Relationship Id="rId5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Relationship Id="rId4" Type="http://schemas.openxmlformats.org/officeDocument/2006/relationships/image" Target="../media/image14.png"/><Relationship Id="rId5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Xiaolin Landslide</a:t>
            </a:r>
            <a:endParaRPr/>
          </a:p>
        </p:txBody>
      </p:sp>
      <p:sp>
        <p:nvSpPr>
          <p:cNvPr id="60" name="Shape 60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CEEN 544</a:t>
            </a:r>
            <a:r>
              <a:rPr lang="en"/>
              <a:t>--Group 4</a:t>
            </a:r>
            <a:br>
              <a:rPr lang="en" sz="2400"/>
            </a:br>
            <a:r>
              <a:rPr lang="en" sz="2400"/>
              <a:t>Pedro Garcia</a:t>
            </a:r>
            <a:endParaRPr sz="24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Elise Estep</a:t>
            </a:r>
            <a:endParaRPr sz="24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Jenny Blonquist</a:t>
            </a:r>
            <a:r>
              <a:rPr lang="en"/>
              <a:t> 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34343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Shape 118"/>
          <p:cNvPicPr preferRelativeResize="0"/>
          <p:nvPr/>
        </p:nvPicPr>
        <p:blipFill rotWithShape="1">
          <a:blip r:embed="rId3">
            <a:alphaModFix/>
          </a:blip>
          <a:srcRect b="13949" l="17726" r="57581" t="65109"/>
          <a:stretch/>
        </p:blipFill>
        <p:spPr>
          <a:xfrm>
            <a:off x="4892475" y="2434550"/>
            <a:ext cx="3674501" cy="17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9100" y="570551"/>
            <a:ext cx="4060800" cy="289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34343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Causes and Analysis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181800" y="1178450"/>
            <a:ext cx="4559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-Traveled 45-75 mph</a:t>
            </a:r>
            <a:endParaRPr>
              <a:solidFill>
                <a:srgbClr val="FFFFFF"/>
              </a:solidFill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-27 million m3 of material (M: 4.6)</a:t>
            </a:r>
            <a:endParaRPr>
              <a:solidFill>
                <a:srgbClr val="FFFFFF"/>
              </a:solidFill>
            </a:endParaRPr>
          </a:p>
          <a:p>
            <a:pPr indent="0" lvl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-Deep-seated landslide</a:t>
            </a:r>
            <a:endParaRPr>
              <a:solidFill>
                <a:srgbClr val="FFFFFF"/>
              </a:solidFill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-2.83 km by 1.63 km (1.8 miles x 1.01 miles)</a:t>
            </a:r>
            <a:endParaRPr>
              <a:solidFill>
                <a:srgbClr val="FFFFFF"/>
              </a:solidFill>
            </a:endParaRPr>
          </a:p>
          <a:p>
            <a:pPr indent="0" lvl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-465 deaths</a:t>
            </a:r>
            <a:endParaRPr>
              <a:solidFill>
                <a:srgbClr val="FFFFFF"/>
              </a:solidFill>
            </a:endParaRPr>
          </a:p>
          <a:p>
            <a:pPr indent="0" lvl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-Flexural slip mechanism &amp; dip slope</a:t>
            </a:r>
            <a:endParaRPr>
              <a:solidFill>
                <a:srgbClr val="FFFFFF"/>
              </a:solidFill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-Weathering</a:t>
            </a:r>
            <a:endParaRPr>
              <a:solidFill>
                <a:srgbClr val="FFFFFF"/>
              </a:solidFill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-Increased pore pressure </a:t>
            </a:r>
            <a:endParaRPr>
              <a:solidFill>
                <a:srgbClr val="FFFFFF"/>
              </a:solidFill>
            </a:endParaRPr>
          </a:p>
          <a:p>
            <a:pPr indent="0" lvl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26" name="Shape 126"/>
          <p:cNvPicPr preferRelativeResize="0"/>
          <p:nvPr/>
        </p:nvPicPr>
        <p:blipFill rotWithShape="1">
          <a:blip r:embed="rId3">
            <a:alphaModFix/>
          </a:blip>
          <a:srcRect b="3883" l="23501" r="59423" t="29154"/>
          <a:stretch/>
        </p:blipFill>
        <p:spPr>
          <a:xfrm>
            <a:off x="6550700" y="236675"/>
            <a:ext cx="2117074" cy="467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34343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/>
        </p:nvSpPr>
        <p:spPr>
          <a:xfrm>
            <a:off x="355225" y="355225"/>
            <a:ext cx="6813000" cy="4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References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132" name="Shape 132"/>
          <p:cNvSpPr txBox="1"/>
          <p:nvPr/>
        </p:nvSpPr>
        <p:spPr>
          <a:xfrm>
            <a:off x="369425" y="1001700"/>
            <a:ext cx="8141400" cy="35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Formation, failure, and consequences of the Xiaolin landslide dam, triggered by extreme rainfall from Typhoon Morakot, Taiwan</a:t>
            </a:r>
            <a:endParaRPr i="1" sz="800" u="sng">
              <a:solidFill>
                <a:srgbClr val="FFFFFF"/>
              </a:solidFill>
              <a:hlinkClick r:id="rId3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800" u="sng">
                <a:solidFill>
                  <a:srgbClr val="FFFFFF"/>
                </a:solidFill>
                <a:hlinkClick r:id="rId4"/>
              </a:rPr>
              <a:t>https://link.springer.com/content/pdf/10.1007%2Fs10346-013-0394-4.pdf</a:t>
            </a:r>
            <a:endParaRPr sz="800">
              <a:solidFill>
                <a:srgbClr val="FFFFFF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FFFFFF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Catastophic landslide induced by Typhoon Morakot, Shiaolin, Taiwan</a:t>
            </a:r>
            <a:endParaRPr sz="800">
              <a:solidFill>
                <a:srgbClr val="FFFFFF"/>
              </a:solidFill>
              <a:uFill>
                <a:noFill/>
              </a:uFill>
              <a:hlinkClick r:id="rId5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800" u="sng">
                <a:solidFill>
                  <a:srgbClr val="FFFFFF"/>
                </a:solidFill>
                <a:hlinkClick r:id="rId6"/>
              </a:rPr>
              <a:t>http://web.nchu.edu.tw/pweb/users/feng/research/9712.pdf</a:t>
            </a:r>
            <a:endParaRPr sz="800">
              <a:solidFill>
                <a:srgbClr val="FFFFFF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FFFFFF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The Landslide Blog</a:t>
            </a:r>
            <a:endParaRPr sz="800">
              <a:solidFill>
                <a:srgbClr val="FFFFFF"/>
              </a:solidFill>
              <a:uFill>
                <a:noFill/>
              </a:uFill>
              <a:hlinkClick r:id="rId7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800" u="sng">
                <a:solidFill>
                  <a:srgbClr val="FFFFFF"/>
                </a:solidFill>
                <a:hlinkClick r:id="rId8"/>
              </a:rPr>
              <a:t>https://blogs.agu.org/landslideblog/2009/09/27/photos-and-text-from-a-visit-to-the-shiaolin-landslide-in-taiwan/</a:t>
            </a:r>
            <a:endParaRPr i="1" sz="800" u="sng">
              <a:solidFill>
                <a:srgbClr val="FFFFFF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800" u="sng">
                <a:solidFill>
                  <a:srgbClr val="FFFFFF"/>
                </a:solidFill>
              </a:rPr>
              <a:t>https://www.jstage.jst.go.jp/article/jscejhe/67/4/67_4_I_721/_pdf/-char/en</a:t>
            </a:r>
            <a:endParaRPr i="1" sz="800" u="sng"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rgbClr val="FFFFFF"/>
                </a:solidFill>
                <a:hlinkClick r:id="rId9"/>
              </a:rPr>
              <a:t>https://www.youtube.com/watch?v=tWzzntkyIwQ</a:t>
            </a:r>
            <a:endParaRPr sz="1000" u="sng">
              <a:solidFill>
                <a:srgbClr val="FFFFFF"/>
              </a:solidFill>
              <a:hlinkClick r:id="rId10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rgbClr val="FFFFFF"/>
                </a:solidFill>
                <a:hlinkClick r:id="rId11"/>
              </a:rPr>
              <a:t>https://www.youtube.com/watch?v=U-bWMa_QPKQ</a:t>
            </a:r>
            <a:endParaRPr sz="1000" u="sng">
              <a:solidFill>
                <a:srgbClr val="FFFFFF"/>
              </a:solidFill>
              <a:hlinkClick r:id="rId12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rgbClr val="FFFFFF"/>
                </a:solidFill>
                <a:hlinkClick r:id="rId13"/>
              </a:rPr>
              <a:t>https://www.youtube.com/watch?v=jYONmfgGoMI</a:t>
            </a:r>
            <a:endParaRPr sz="1000" u="sng">
              <a:solidFill>
                <a:srgbClr val="FFFFFF"/>
              </a:solidFill>
              <a:hlinkClick r:id="rId14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rgbClr val="FFFFFF"/>
                </a:solidFill>
                <a:hlinkClick r:id="rId15"/>
              </a:rPr>
              <a:t>https://www.youtube.com/watch?v=D59xJBfj1Cc</a:t>
            </a:r>
            <a:endParaRPr sz="1000" u="sng">
              <a:solidFill>
                <a:srgbClr val="FFFFFF"/>
              </a:solidFill>
              <a:hlinkClick r:id="rId16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34343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276175" y="430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Overview</a:t>
            </a:r>
            <a:endParaRPr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</a:rPr>
              <a:t>-Typhoon Morakot in August 2009</a:t>
            </a:r>
            <a:endParaRPr sz="1600">
              <a:solidFill>
                <a:srgbClr val="FFFFFF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</a:rPr>
              <a:t>	-Total of 108 inches of rain, causing dozens of landslides</a:t>
            </a:r>
            <a:endParaRPr sz="1600">
              <a:solidFill>
                <a:srgbClr val="FFFFFF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</a:rPr>
              <a:t>-Largest landslide at Xiaolin Village near Kaohsiung, Taiwan</a:t>
            </a:r>
            <a:endParaRPr sz="1600">
              <a:solidFill>
                <a:srgbClr val="FFFFFF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</a:rPr>
              <a:t>-6:16 am : 66 inches of rain accumulated (about 3 days) </a:t>
            </a:r>
            <a:endParaRPr sz="1600">
              <a:solidFill>
                <a:srgbClr val="FFFFFF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</a:rPr>
              <a:t>-Landslide created a dam at nearby river</a:t>
            </a:r>
            <a:endParaRPr sz="1600">
              <a:solidFill>
                <a:srgbClr val="FFFFFF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</a:rPr>
              <a:t>-Dam was breached an hour later and wiped out everything</a:t>
            </a:r>
            <a:endParaRPr sz="1600">
              <a:solidFill>
                <a:srgbClr val="FFFFFF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rgbClr val="FFFFFF"/>
                </a:solidFill>
              </a:rPr>
              <a:t>-Killed 400 + people </a:t>
            </a:r>
            <a:endParaRPr sz="1600">
              <a:solidFill>
                <a:srgbClr val="FFFFFF"/>
              </a:solidFill>
            </a:endParaRPr>
          </a:p>
        </p:txBody>
      </p:sp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8551" y="845175"/>
            <a:ext cx="2354850" cy="3323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34343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Before &amp; After 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73" name="Shape 73"/>
          <p:cNvPicPr preferRelativeResize="0"/>
          <p:nvPr/>
        </p:nvPicPr>
        <p:blipFill rotWithShape="1">
          <a:blip r:embed="rId3">
            <a:alphaModFix/>
          </a:blip>
          <a:srcRect b="42979" l="7918" r="75582" t="22353"/>
          <a:stretch/>
        </p:blipFill>
        <p:spPr>
          <a:xfrm>
            <a:off x="448850" y="1404375"/>
            <a:ext cx="2491349" cy="2944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74"/>
          <p:cNvPicPr preferRelativeResize="0"/>
          <p:nvPr/>
        </p:nvPicPr>
        <p:blipFill rotWithShape="1">
          <a:blip r:embed="rId4">
            <a:alphaModFix/>
          </a:blip>
          <a:srcRect b="44271" l="21579" r="62002" t="20861"/>
          <a:stretch/>
        </p:blipFill>
        <p:spPr>
          <a:xfrm>
            <a:off x="6149325" y="1404375"/>
            <a:ext cx="2407925" cy="291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 rotWithShape="1">
          <a:blip r:embed="rId5">
            <a:alphaModFix/>
          </a:blip>
          <a:srcRect b="44444" l="21501" r="62165" t="21185"/>
          <a:stretch/>
        </p:blipFill>
        <p:spPr>
          <a:xfrm>
            <a:off x="3323050" y="1404375"/>
            <a:ext cx="2491349" cy="294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34343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8350" y="1143625"/>
            <a:ext cx="4378474" cy="26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125" y="1100726"/>
            <a:ext cx="4378476" cy="263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34343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2375" y="937075"/>
            <a:ext cx="4959274" cy="293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34343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在這石礫遍野、泥流滾滾的山區， 深埋著一段極度感傷的故事， 在莫拉克風災之前， 這裡原是群山繚繞、風景秀麗的... 小 林 村  莫拉克風災  臺灣50年來最嚴重的水災， 死亡人數高達600多人。 小林村在此次災害中慘遭滅村， 而南沙魯村也遭土石流嚴重襲擊。 美麗的家園一夕之間， 只剩一片黃沙礫土..." id="91" name="Shape 91" title="Shih-Chung Kang 康仕仲 - 小林村虛擬動畫影片 (沉睡的家園)">
            <a:hlinkClick r:id="rId3"/>
          </p:cNvPr>
          <p:cNvSpPr/>
          <p:nvPr/>
        </p:nvSpPr>
        <p:spPr>
          <a:xfrm>
            <a:off x="1676400" y="428350"/>
            <a:ext cx="5715725" cy="42868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34343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&quot;旗山溪的河道中，河水不再湍急，不過堆起的土石泥沙下，就是小林村被淹沒、從九到十九鄰的房子。除了這兩間還看得到的屋子，其餘房屋不是被土石淹到只剩一點屋頂，就是完全不見蹤影。這就是對外失聯已久的小林村，好不容易傳出來的最新地面畫面。來到這邊勘災的農委會林務局人員，拿出災害前所拍攝的航照圖來比對，初步推測，應該是旗山溪水路、一度被堵住形成堰塞湖，後來禁不起暴雨沖刷，才會一瀉千里，瞬間淹沒村落。 從十多歲就住在這裡的村民，想都沒想到，小林村竟然會被土石給淹沒。目前小林村位在下游的二到八鄰，還算輕微受損，一百多位居民總算平安。不過九鄰以後幾乎從地圖上消失，村民說，這裡面大概還有五六百人，包括從外地回來過父親節的鄉民，還有一部遊覽車載著人要離開，現在也都不知去向。 因為甲仙橋被沖斷，目前小林村對外的公路交通完全中斷，不過公視採訪團隊今天跟著村民，從山上的小步道，走了兩個多小時之後，才踏上這塊失聯已久的土地。村民也感慨，一場颱風徹底改變小林村的面貌，也讓曾經被祖先選為落地生根的福地，如今面目全非，成了令人傷心斷腸、難以安居樂業的重災區。 記者柯金源高雄報導。&quot;" id="96" name="Shape 96" title="2009-08-12公視晚間新聞(高雄縣 甲仙小林村遭淹沒 恐堰塞湖潰堤肇禍)">
            <a:hlinkClick r:id="rId3"/>
          </p:cNvPr>
          <p:cNvSpPr/>
          <p:nvPr/>
        </p:nvSpPr>
        <p:spPr>
          <a:xfrm>
            <a:off x="1722125" y="356250"/>
            <a:ext cx="5524500" cy="4143375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34343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5794475" y="2475175"/>
            <a:ext cx="3037800" cy="216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Slope stability analysis done by:</a:t>
            </a:r>
            <a:endParaRPr sz="1200">
              <a:solidFill>
                <a:srgbClr val="FFFFFF"/>
              </a:solidFill>
            </a:endParaRPr>
          </a:p>
          <a:p>
            <a:pPr indent="0" lvl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-3D discrete element program</a:t>
            </a:r>
            <a:endParaRPr sz="1200">
              <a:solidFill>
                <a:srgbClr val="FFFFFF"/>
              </a:solidFill>
            </a:endParaRPr>
          </a:p>
          <a:p>
            <a:pPr indent="0" lvl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-using DEM’s</a:t>
            </a:r>
            <a:endParaRPr sz="1200">
              <a:solidFill>
                <a:srgbClr val="FFFFFF"/>
              </a:solidFill>
            </a:endParaRPr>
          </a:p>
          <a:p>
            <a:pPr indent="0" lvl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-before and after information from Google Earth</a:t>
            </a:r>
            <a:endParaRPr sz="1200">
              <a:solidFill>
                <a:srgbClr val="FFFFFF"/>
              </a:solidFill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-field survey information</a:t>
            </a:r>
            <a:endParaRPr sz="1200">
              <a:solidFill>
                <a:srgbClr val="FFFFFF"/>
              </a:solidFill>
            </a:endParaRPr>
          </a:p>
          <a:p>
            <a:pPr indent="0" lvl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-estimated frictional coefficients and strength of the landslide </a:t>
            </a:r>
            <a:endParaRPr sz="1200">
              <a:solidFill>
                <a:srgbClr val="FFFFFF"/>
              </a:solidFill>
            </a:endParaRPr>
          </a:p>
          <a:p>
            <a:pPr indent="0" lvl="0" mar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8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i="1" sz="8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>
              <a:spcBef>
                <a:spcPts val="600"/>
              </a:spcBef>
              <a:spcAft>
                <a:spcPts val="1600"/>
              </a:spcAft>
              <a:buNone/>
            </a:pPr>
            <a:r>
              <a:t/>
            </a:r>
            <a:endParaRPr sz="800">
              <a:solidFill>
                <a:srgbClr val="FFFFFF"/>
              </a:solidFill>
            </a:endParaRPr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5200" y="236450"/>
            <a:ext cx="3086424" cy="32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4625" y="236450"/>
            <a:ext cx="2096025" cy="452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48550" y="236443"/>
            <a:ext cx="1560275" cy="208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3434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680900"/>
            <a:ext cx="3886049" cy="20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331500"/>
            <a:ext cx="3698099" cy="216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22520" y="642000"/>
            <a:ext cx="3118781" cy="3859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